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27" r:id="rId6"/>
    <p:sldId id="559" r:id="rId7"/>
    <p:sldId id="580" r:id="rId8"/>
    <p:sldId id="560" r:id="rId9"/>
    <p:sldId id="582" r:id="rId10"/>
    <p:sldId id="543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2799/000/45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aeda107-fae7-4b21-b316-6e45d47e610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In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my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opinion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" y="0"/>
            <a:ext cx="4835745" cy="686260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3929" y="903038"/>
            <a:ext cx="7094283" cy="12488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usually</a:t>
            </a:r>
            <a:r>
              <a:rPr lang="hr-HR" sz="2000" b="1" dirty="0"/>
              <a:t> </a:t>
            </a:r>
            <a:r>
              <a:rPr lang="hr-HR" sz="2000" b="1" dirty="0" err="1"/>
              <a:t>comment</a:t>
            </a:r>
            <a:r>
              <a:rPr lang="hr-HR" sz="2000" b="1" dirty="0"/>
              <a:t> online? </a:t>
            </a:r>
            <a:br>
              <a:rPr lang="hr-HR" sz="2000" b="1" dirty="0"/>
            </a:br>
            <a:r>
              <a:rPr lang="hr-HR" sz="2000" i="1" dirty="0"/>
              <a:t>Što inače komentiraš na internetu?</a:t>
            </a:r>
          </a:p>
          <a:p>
            <a:pPr marL="0" indent="0">
              <a:buNone/>
            </a:pPr>
            <a:r>
              <a:rPr lang="hr-HR" sz="2000" b="1" dirty="0"/>
              <a:t>Are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Croatia polite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comments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Jesu li ljudi u Hrvatskoj ljubazni u svojim komentarima?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7" y="903038"/>
            <a:ext cx="4429307" cy="11597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5B086D5-D896-42FC-B953-4B6E07D81E10}"/>
              </a:ext>
            </a:extLst>
          </p:cNvPr>
          <p:cNvSpPr txBox="1">
            <a:spLocks/>
          </p:cNvSpPr>
          <p:nvPr/>
        </p:nvSpPr>
        <p:spPr>
          <a:xfrm>
            <a:off x="4847550" y="2508581"/>
            <a:ext cx="6459361" cy="738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85EEE40-F9CD-4FAA-BD7A-1BBED872CD8F}"/>
              </a:ext>
            </a:extLst>
          </p:cNvPr>
          <p:cNvSpPr txBox="1">
            <a:spLocks/>
          </p:cNvSpPr>
          <p:nvPr/>
        </p:nvSpPr>
        <p:spPr>
          <a:xfrm>
            <a:off x="4847549" y="3167080"/>
            <a:ext cx="2496902" cy="4697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omma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full stop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a</a:t>
            </a:r>
            <a:r>
              <a:rPr lang="en-US" sz="1900" b="1" dirty="0" err="1"/>
              <a:t>bbreviation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r</a:t>
            </a:r>
            <a:r>
              <a:rPr lang="en-US" sz="1900" b="1" dirty="0" err="1"/>
              <a:t>eply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emoji</a:t>
            </a:r>
          </a:p>
          <a:p>
            <a:pPr marL="0" indent="0">
              <a:buNone/>
            </a:pPr>
            <a:r>
              <a:rPr lang="hr-HR" sz="1900" b="1" dirty="0"/>
              <a:t>a</a:t>
            </a:r>
            <a:r>
              <a:rPr lang="en-US" sz="1900" b="1" dirty="0" err="1"/>
              <a:t>rgument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a</a:t>
            </a:r>
            <a:r>
              <a:rPr lang="en-US" sz="1900" b="1" dirty="0"/>
              <a:t>void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provide arguments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7395815-9C46-4725-864E-DBE8943D2113}"/>
              </a:ext>
            </a:extLst>
          </p:cNvPr>
          <p:cNvSpPr txBox="1">
            <a:spLocks/>
          </p:cNvSpPr>
          <p:nvPr/>
        </p:nvSpPr>
        <p:spPr>
          <a:xfrm>
            <a:off x="7662744" y="3185559"/>
            <a:ext cx="7094284" cy="4697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zarez</a:t>
            </a:r>
          </a:p>
          <a:p>
            <a:pPr marL="0" indent="0">
              <a:buNone/>
            </a:pPr>
            <a:r>
              <a:rPr lang="hr-HR" sz="1900" i="1" dirty="0"/>
              <a:t>točka</a:t>
            </a:r>
          </a:p>
          <a:p>
            <a:pPr marL="0" indent="0">
              <a:buNone/>
            </a:pPr>
            <a:r>
              <a:rPr lang="hr-HR" sz="1900" i="1" dirty="0"/>
              <a:t>skraćenica</a:t>
            </a:r>
          </a:p>
          <a:p>
            <a:pPr marL="0" indent="0">
              <a:buNone/>
            </a:pPr>
            <a:r>
              <a:rPr lang="hr-HR" sz="1900" i="1" dirty="0"/>
              <a:t>odgovor</a:t>
            </a:r>
          </a:p>
          <a:p>
            <a:pPr marL="0" indent="0">
              <a:buNone/>
            </a:pPr>
            <a:r>
              <a:rPr lang="hr-HR" sz="1900" i="1" dirty="0" err="1"/>
              <a:t>emoji</a:t>
            </a:r>
            <a:endParaRPr lang="hr-HR" sz="1900" i="1" dirty="0"/>
          </a:p>
          <a:p>
            <a:pPr marL="0" indent="0">
              <a:buNone/>
            </a:pPr>
            <a:r>
              <a:rPr lang="hr-HR" sz="1900" i="1" dirty="0"/>
              <a:t>argument</a:t>
            </a:r>
          </a:p>
          <a:p>
            <a:pPr marL="0" indent="0">
              <a:buNone/>
            </a:pPr>
            <a:r>
              <a:rPr lang="hr-HR" sz="1900" i="1" dirty="0"/>
              <a:t>izbjeći</a:t>
            </a:r>
          </a:p>
          <a:p>
            <a:pPr marL="0" indent="0">
              <a:buNone/>
            </a:pPr>
            <a:r>
              <a:rPr lang="hr-HR" sz="1900" i="1" dirty="0"/>
              <a:t>dati argument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32877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  <p:bldP spid="9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" y="0"/>
            <a:ext cx="4831636" cy="68605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1930" y="158608"/>
            <a:ext cx="7285922" cy="1195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this post and the comments below.</a:t>
            </a:r>
            <a:r>
              <a:rPr lang="hr-HR" sz="2000" b="1" dirty="0"/>
              <a:t> </a:t>
            </a:r>
            <a:r>
              <a:rPr lang="hr-HR" sz="2000" i="1" dirty="0"/>
              <a:t>Pogledaj ove objave i komentare ispod.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these people agree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disagree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Slažu li se ovi ljudi ili ne?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21" y="1281587"/>
            <a:ext cx="7049149" cy="52026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CE47C50-2633-4733-BE6B-E2F736F16C1D}"/>
              </a:ext>
            </a:extLst>
          </p:cNvPr>
          <p:cNvSpPr txBox="1">
            <a:spLocks/>
          </p:cNvSpPr>
          <p:nvPr/>
        </p:nvSpPr>
        <p:spPr>
          <a:xfrm>
            <a:off x="7484544" y="2070847"/>
            <a:ext cx="4573308" cy="4413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can you tell? </a:t>
            </a:r>
            <a:br>
              <a:rPr lang="hr-HR" sz="2000" b="1" dirty="0"/>
            </a:br>
            <a:r>
              <a:rPr lang="hr-HR" sz="2000" i="1" dirty="0"/>
              <a:t>Po čemu se to vidi?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this discussion about? </a:t>
            </a:r>
            <a:br>
              <a:rPr lang="hr-HR" sz="2000" b="1" dirty="0"/>
            </a:br>
            <a:r>
              <a:rPr lang="hr-HR" sz="2000" i="1" dirty="0"/>
              <a:t>O čemu je rasprava?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sometimes write posts? </a:t>
            </a:r>
            <a:br>
              <a:rPr lang="hr-HR" sz="2000" b="1" dirty="0"/>
            </a:br>
            <a:r>
              <a:rPr lang="hr-HR" sz="2000" i="1" dirty="0"/>
              <a:t>Pišeš li ti ponekad razne objave na internetu?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comment</a:t>
            </a:r>
            <a:r>
              <a:rPr lang="hr-HR" sz="2000" b="1" dirty="0"/>
              <a:t> </a:t>
            </a:r>
            <a:r>
              <a:rPr lang="en-US" sz="2000" b="1" dirty="0"/>
              <a:t>other people’s posts?</a:t>
            </a:r>
            <a:br>
              <a:rPr lang="hr-HR" sz="2000" b="1" dirty="0"/>
            </a:br>
            <a:r>
              <a:rPr lang="hr-HR" sz="2000" i="1" dirty="0"/>
              <a:t>Komentiraš li objave drugih ljudi?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</a:t>
            </a:r>
            <a:r>
              <a:rPr lang="en-US" sz="2000" b="1" dirty="0" err="1"/>
              <a:t>usualy</a:t>
            </a:r>
            <a:r>
              <a:rPr lang="en-US" sz="2000" b="1" dirty="0"/>
              <a:t> agree or</a:t>
            </a:r>
            <a:r>
              <a:rPr lang="hr-HR" sz="2000" b="1" dirty="0"/>
              <a:t> </a:t>
            </a:r>
            <a:r>
              <a:rPr lang="en-US" sz="2000" b="1" dirty="0"/>
              <a:t>disagree with others?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Slažeš li se obično s drugim osobama?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4913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" y="0"/>
            <a:ext cx="4831636" cy="68605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1930" y="122748"/>
            <a:ext cx="7285922" cy="1195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this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tekst i odgovori na sljedeća pitanja.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writing comments on social</a:t>
            </a:r>
            <a:r>
              <a:rPr lang="hr-HR" sz="2000" b="1" dirty="0"/>
              <a:t> </a:t>
            </a:r>
            <a:r>
              <a:rPr lang="en-US" sz="2000" b="1" dirty="0"/>
              <a:t>media similar to?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Čemu je slično pisanje komentara na društvenim mrežama?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4" y="1371238"/>
            <a:ext cx="5993048" cy="52026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CE47C50-2633-4733-BE6B-E2F736F16C1D}"/>
              </a:ext>
            </a:extLst>
          </p:cNvPr>
          <p:cNvSpPr txBox="1">
            <a:spLocks/>
          </p:cNvSpPr>
          <p:nvPr/>
        </p:nvSpPr>
        <p:spPr>
          <a:xfrm>
            <a:off x="6499412" y="1371238"/>
            <a:ext cx="5558440" cy="55764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people sometimes</a:t>
            </a:r>
            <a:r>
              <a:rPr lang="hr-HR" sz="2000" b="1" dirty="0"/>
              <a:t> </a:t>
            </a:r>
            <a:r>
              <a:rPr lang="en-US" sz="2000" b="1" dirty="0"/>
              <a:t>use? </a:t>
            </a:r>
            <a:br>
              <a:rPr lang="hr-HR" sz="2000" b="1" dirty="0"/>
            </a:br>
            <a:r>
              <a:rPr lang="hr-HR" sz="2000" i="1" dirty="0"/>
              <a:t>Što ljudi ponekad koriste u pisanju komentara na društvenim mrežama?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there something they don’t use? </a:t>
            </a:r>
            <a:br>
              <a:rPr lang="hr-HR" sz="2000" b="1" dirty="0"/>
            </a:br>
            <a:r>
              <a:rPr lang="hr-HR" sz="2000" i="1" dirty="0"/>
              <a:t>Postoji li nešto što ne koriste?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can you reply to a specific person? </a:t>
            </a:r>
            <a:br>
              <a:rPr lang="hr-HR" sz="2000" b="1" dirty="0"/>
            </a:br>
            <a:r>
              <a:rPr lang="hr-HR" sz="2000" i="1" dirty="0"/>
              <a:t>Kako možete odgovoriti pojedinačnoj, točno određenoj osobi?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should</a:t>
            </a:r>
            <a:r>
              <a:rPr lang="hr-HR" sz="2000" b="1" dirty="0"/>
              <a:t> </a:t>
            </a:r>
            <a:r>
              <a:rPr lang="en-US" sz="2000" b="1" dirty="0"/>
              <a:t>you avoid? </a:t>
            </a:r>
            <a:br>
              <a:rPr lang="hr-HR" sz="2000" b="1" dirty="0"/>
            </a:br>
            <a:r>
              <a:rPr lang="hr-HR" sz="2000" i="1" dirty="0"/>
              <a:t>Što trebaš izbjegavati?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should you do when sharing</a:t>
            </a:r>
            <a:r>
              <a:rPr lang="hr-HR" sz="2000" b="1" dirty="0"/>
              <a:t> </a:t>
            </a:r>
            <a:r>
              <a:rPr lang="en-US" sz="2000" b="1" dirty="0"/>
              <a:t>your opinion on something? </a:t>
            </a:r>
            <a:br>
              <a:rPr lang="hr-HR" sz="2000" b="1" dirty="0"/>
            </a:br>
            <a:r>
              <a:rPr lang="hr-HR" sz="2000" i="1" dirty="0"/>
              <a:t>Što trebaš napraviti prije nego podijeliš svoje mišljenje o određenoj temi?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forums</a:t>
            </a:r>
            <a:r>
              <a:rPr lang="hr-HR" sz="2000" b="1" dirty="0"/>
              <a:t> </a:t>
            </a:r>
            <a:r>
              <a:rPr lang="en-US" sz="2000" b="1" dirty="0"/>
              <a:t>and groups have?</a:t>
            </a:r>
            <a:br>
              <a:rPr lang="hr-HR" sz="2000" b="1" dirty="0"/>
            </a:br>
            <a:r>
              <a:rPr lang="hr-HR" sz="2000" i="1" dirty="0"/>
              <a:t>Što forumi i grupe sadrže?</a:t>
            </a:r>
          </a:p>
          <a:p>
            <a:pPr marL="0" indent="0">
              <a:buNone/>
            </a:pPr>
            <a:r>
              <a:rPr lang="en-US" sz="2000" b="1" dirty="0"/>
              <a:t>Check what you have learnt. </a:t>
            </a:r>
            <a:r>
              <a:rPr lang="en-US" sz="2000" i="1" dirty="0" err="1"/>
              <a:t>Provjeri</a:t>
            </a:r>
            <a:r>
              <a:rPr lang="en-US" sz="2000" i="1" dirty="0"/>
              <a:t> </a:t>
            </a:r>
            <a:r>
              <a:rPr lang="en-US" sz="2000" i="1" dirty="0" err="1"/>
              <a:t>što</a:t>
            </a:r>
            <a:r>
              <a:rPr lang="en-US" sz="2000" i="1" dirty="0"/>
              <a:t> </a:t>
            </a:r>
            <a:r>
              <a:rPr lang="en-US" sz="2000" i="1" dirty="0" err="1"/>
              <a:t>si</a:t>
            </a:r>
            <a:r>
              <a:rPr lang="en-US" sz="2000" i="1" dirty="0"/>
              <a:t> </a:t>
            </a:r>
            <a:r>
              <a:rPr lang="en-US" sz="2000" i="1" dirty="0" err="1"/>
              <a:t>naučio</a:t>
            </a:r>
            <a:r>
              <a:rPr lang="en-US" sz="2000" i="1" dirty="0"/>
              <a:t>: </a:t>
            </a:r>
            <a:r>
              <a:rPr lang="en-US" sz="2000" dirty="0">
                <a:hlinkClick r:id="rId4"/>
              </a:rPr>
              <a:t>https://wordwall.net/play/12799/000/455</a:t>
            </a:r>
            <a:endParaRPr lang="hr-HR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4869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5" y="-6886"/>
            <a:ext cx="4846156" cy="688073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203578" y="406300"/>
            <a:ext cx="5988423" cy="64516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social</a:t>
            </a:r>
            <a:r>
              <a:rPr lang="hr-HR" sz="2000" b="1" dirty="0"/>
              <a:t> </a:t>
            </a:r>
            <a:r>
              <a:rPr lang="hr-HR" sz="2000" b="1" dirty="0" err="1"/>
              <a:t>networks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w</a:t>
            </a:r>
            <a:r>
              <a:rPr lang="en-US" sz="2000" b="1" dirty="0"/>
              <a:t>rite a post</a:t>
            </a:r>
            <a:r>
              <a:rPr lang="hr-HR" sz="2000" b="1" dirty="0"/>
              <a:t> on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topics</a:t>
            </a:r>
            <a:r>
              <a:rPr lang="hr-HR" sz="2000" b="1" dirty="0"/>
              <a:t>: </a:t>
            </a:r>
            <a:br>
              <a:rPr lang="hr-HR" sz="2000" b="1" dirty="0"/>
            </a:br>
            <a:r>
              <a:rPr lang="en-US" sz="2000" b="1" dirty="0"/>
              <a:t>1 Fans who stalk their idols</a:t>
            </a:r>
            <a:br>
              <a:rPr lang="hr-HR" sz="2000" b="1" dirty="0"/>
            </a:br>
            <a:r>
              <a:rPr lang="en-US" sz="2000" b="1" dirty="0"/>
              <a:t>2 Branded or no name clothes</a:t>
            </a:r>
            <a:br>
              <a:rPr lang="hr-HR" sz="2000" b="1" dirty="0"/>
            </a:br>
            <a:r>
              <a:rPr lang="en-US" sz="2000" b="1" dirty="0"/>
              <a:t>3 Looking good is (not) important</a:t>
            </a:r>
            <a:br>
              <a:rPr lang="hr-HR" sz="2000" b="1" dirty="0"/>
            </a:br>
            <a:r>
              <a:rPr lang="en-US" sz="2000" b="1" dirty="0"/>
              <a:t>4 Positive and negative sides of modern technology</a:t>
            </a:r>
            <a:br>
              <a:rPr lang="hr-HR" sz="2000" b="1" dirty="0"/>
            </a:br>
            <a:r>
              <a:rPr lang="hr-HR" sz="2000" b="1" dirty="0" err="1"/>
              <a:t>Send</a:t>
            </a:r>
            <a:r>
              <a:rPr lang="hr-HR" sz="2000" b="1" dirty="0"/>
              <a:t> a link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post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classmates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Izaberi jednu od društvenih mreža koju smiješ i postavi objavu o jednoj od navedenih tema: </a:t>
            </a:r>
            <a:br>
              <a:rPr lang="hr-HR" sz="2000" i="1" dirty="0"/>
            </a:br>
            <a:r>
              <a:rPr lang="hr-HR" sz="2000" i="1" dirty="0"/>
              <a:t>1 Obožavatelji koji proganjaju svoje idole</a:t>
            </a:r>
            <a:br>
              <a:rPr lang="hr-HR" sz="2000" i="1" dirty="0"/>
            </a:br>
            <a:r>
              <a:rPr lang="hr-HR" sz="2000" i="1" dirty="0"/>
              <a:t>2 </a:t>
            </a:r>
            <a:r>
              <a:rPr lang="hr-HR" sz="2000" i="1" dirty="0" err="1"/>
              <a:t>Brandirana</a:t>
            </a:r>
            <a:r>
              <a:rPr lang="hr-HR" sz="2000" i="1" dirty="0"/>
              <a:t> ili </a:t>
            </a:r>
            <a:r>
              <a:rPr lang="hr-HR" sz="2000" i="1" dirty="0" err="1"/>
              <a:t>nebrandirana</a:t>
            </a:r>
            <a:r>
              <a:rPr lang="hr-HR" sz="2000" i="1" dirty="0"/>
              <a:t> odjeća</a:t>
            </a:r>
            <a:br>
              <a:rPr lang="hr-HR" sz="2000" i="1" dirty="0"/>
            </a:br>
            <a:r>
              <a:rPr lang="hr-HR" sz="2000" i="1" dirty="0"/>
              <a:t>3 Dobar izgled (ni)je bitan</a:t>
            </a:r>
            <a:br>
              <a:rPr lang="hr-HR" sz="2000" i="1" dirty="0"/>
            </a:br>
            <a:r>
              <a:rPr lang="hr-HR" sz="2000" i="1" dirty="0"/>
              <a:t>4 Pozitivne i negativne strane moderne tehnologije </a:t>
            </a:r>
            <a:br>
              <a:rPr lang="hr-HR" sz="2000" i="1" dirty="0"/>
            </a:br>
            <a:r>
              <a:rPr lang="hr-HR" sz="2000" i="1" dirty="0"/>
              <a:t>Pošalji poveznicu na tu objavu svojim prijateljima iz razreda.</a:t>
            </a:r>
            <a:endParaRPr lang="en-US" sz="2000" i="1" dirty="0"/>
          </a:p>
          <a:p>
            <a:pPr marL="0" indent="0">
              <a:buNone/>
            </a:pPr>
            <a:r>
              <a:rPr lang="hr-HR" sz="2000" b="1" dirty="0" err="1"/>
              <a:t>Comment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post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friends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sent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Komentiraj objave koje su tvoji prijatelji iz razreda objavili.</a:t>
            </a:r>
          </a:p>
          <a:p>
            <a:pPr marL="0" indent="0">
              <a:buNone/>
            </a:pPr>
            <a:r>
              <a:rPr lang="en-US" sz="2000" b="1" dirty="0"/>
              <a:t>A fact is a statement that can be</a:t>
            </a:r>
            <a:r>
              <a:rPr lang="hr-HR" sz="2000" b="1" dirty="0"/>
              <a:t> </a:t>
            </a:r>
            <a:r>
              <a:rPr lang="en-US" sz="2000" b="1" dirty="0"/>
              <a:t>explained with arguments or scientific data. An</a:t>
            </a:r>
            <a:r>
              <a:rPr lang="hr-HR" sz="2000" b="1" dirty="0"/>
              <a:t> </a:t>
            </a:r>
            <a:r>
              <a:rPr lang="en-US" sz="2000" b="1" dirty="0"/>
              <a:t>opinion is an expression of someone</a:t>
            </a:r>
            <a:r>
              <a:rPr lang="hr-HR" sz="2000" b="1" dirty="0"/>
              <a:t>’</a:t>
            </a:r>
            <a:r>
              <a:rPr lang="en-US" sz="2000" b="1" dirty="0"/>
              <a:t>s feelings</a:t>
            </a:r>
            <a:r>
              <a:rPr lang="hr-HR" sz="2000" b="1" dirty="0"/>
              <a:t> </a:t>
            </a:r>
            <a:r>
              <a:rPr lang="en-US" sz="2000" b="1" dirty="0"/>
              <a:t>on some topic and cannot be proven or</a:t>
            </a:r>
            <a:r>
              <a:rPr lang="hr-HR" sz="2000" b="1" dirty="0"/>
              <a:t> </a:t>
            </a:r>
            <a:r>
              <a:rPr lang="en-US" sz="2000" b="1" dirty="0" err="1"/>
              <a:t>argumented</a:t>
            </a:r>
            <a:r>
              <a:rPr lang="en-US" sz="2000" b="1" dirty="0"/>
              <a:t>. Opinions can be based on facts or</a:t>
            </a:r>
            <a:r>
              <a:rPr lang="hr-HR" sz="2000" b="1" dirty="0"/>
              <a:t> </a:t>
            </a:r>
            <a:r>
              <a:rPr lang="en-US" sz="2000" b="1" dirty="0"/>
              <a:t>emotions and this is why they are not as reliable</a:t>
            </a:r>
            <a:r>
              <a:rPr lang="hr-HR" sz="2000" b="1" dirty="0"/>
              <a:t> </a:t>
            </a:r>
            <a:r>
              <a:rPr lang="en-US" sz="2000" b="1" dirty="0"/>
              <a:t>as facts.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a </a:t>
            </a:r>
            <a:r>
              <a:rPr lang="hr-HR" sz="2000" b="1" dirty="0" err="1"/>
              <a:t>fact</a:t>
            </a:r>
            <a:r>
              <a:rPr lang="hr-HR" sz="2000" i="1" dirty="0"/>
              <a:t>		činjenica</a:t>
            </a:r>
          </a:p>
          <a:p>
            <a:pPr marL="0" indent="0">
              <a:buNone/>
            </a:pPr>
            <a:r>
              <a:rPr lang="hr-HR" sz="2000" b="1" dirty="0" err="1"/>
              <a:t>an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 </a:t>
            </a:r>
            <a:r>
              <a:rPr lang="hr-HR" sz="2000" i="1" dirty="0"/>
              <a:t>	mišljenje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59" y="406300"/>
            <a:ext cx="5640164" cy="62727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40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53.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34597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" y="527"/>
            <a:ext cx="4822661" cy="68574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28" y="992756"/>
            <a:ext cx="7735297" cy="34761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246494"/>
            <a:ext cx="7365853" cy="654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Express your opinion about these topics in three to five sentences.</a:t>
            </a:r>
            <a:r>
              <a:rPr lang="hr-HR" sz="2000" b="1" dirty="0"/>
              <a:t> </a:t>
            </a:r>
            <a:r>
              <a:rPr lang="hr-HR" sz="2000" i="1" dirty="0"/>
              <a:t>Zapiši svoje mišljenje o ovim temama u tri do pet rečenica.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				1 Reci što misliš/osjećaš/voliš.</a:t>
            </a:r>
          </a:p>
          <a:p>
            <a:pPr marL="0" indent="0">
              <a:buNone/>
            </a:pPr>
            <a:r>
              <a:rPr lang="hr-HR" sz="2000" i="1" dirty="0"/>
              <a:t>				2 Zapiši 1 do 3 razloga svog                           </a:t>
            </a:r>
            <a:br>
              <a:rPr lang="hr-HR" sz="2000" i="1" dirty="0"/>
            </a:br>
            <a:r>
              <a:rPr lang="hr-HR" sz="2000" i="1" dirty="0"/>
              <a:t>              				mišljenja.</a:t>
            </a:r>
          </a:p>
          <a:p>
            <a:pPr marL="0" indent="0">
              <a:buNone/>
            </a:pPr>
            <a:r>
              <a:rPr lang="hr-HR" sz="2000" i="1" dirty="0"/>
              <a:t>				3 Zaključi tekst.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 Ljetni praznici bi trebali biti kraći, a zimski praznici bi trebali bit duži.</a:t>
            </a:r>
          </a:p>
          <a:p>
            <a:pPr marL="0" indent="0">
              <a:buNone/>
            </a:pPr>
            <a:r>
              <a:rPr lang="hr-HR" sz="2000" i="1" dirty="0"/>
              <a:t>2 U školi imamo previše nastavnih predmeta. Neki od njih bi trebali biti izborni.</a:t>
            </a:r>
          </a:p>
          <a:p>
            <a:pPr marL="0" indent="0">
              <a:buNone/>
            </a:pPr>
            <a:r>
              <a:rPr lang="hr-HR" sz="2000" i="1" dirty="0"/>
              <a:t>3 Djeca bi trebala naučiti kuhati u dobi od 12 godina.</a:t>
            </a:r>
          </a:p>
          <a:p>
            <a:pPr marL="0" indent="0">
              <a:buNone/>
            </a:pPr>
            <a:r>
              <a:rPr lang="hr-HR" sz="2000" i="1" dirty="0"/>
              <a:t>4 Ljudi se ne mogu mijenjati. Njihov karakter ostaje isti od rođenja.</a:t>
            </a:r>
          </a:p>
        </p:txBody>
      </p:sp>
    </p:spTree>
    <p:extLst>
      <p:ext uri="{BB962C8B-B14F-4D97-AF65-F5344CB8AC3E}">
        <p14:creationId xmlns:p14="http://schemas.microsoft.com/office/powerpoint/2010/main" val="14955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23511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219583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https://www.e-sfera.hr/dodatni-digitalni-sadrzaji/7aeda107-fae7-4b21-b316-6e45d47e610a/</a:t>
            </a:r>
            <a:endParaRPr lang="hr-HR" sz="2000" i="1" dirty="0"/>
          </a:p>
          <a:p>
            <a:pPr marL="0" indent="0" algn="ctr">
              <a:buNone/>
            </a:pPr>
            <a:r>
              <a:rPr lang="en-US" sz="2000" b="1" u="sng" dirty="0"/>
              <a:t>The lie is out there Or: Why are conspiracy theories so interesting?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conspiracy</a:t>
            </a:r>
            <a:r>
              <a:rPr lang="hr-HR" sz="2000" b="1" dirty="0"/>
              <a:t> </a:t>
            </a:r>
            <a:r>
              <a:rPr lang="hr-HR" sz="2000" b="1" dirty="0" err="1"/>
              <a:t>theories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o teorijama zavjere.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zadatke ispod teksta.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 err="1"/>
              <a:t>Create</a:t>
            </a:r>
            <a:r>
              <a:rPr lang="hr-HR" sz="2000" b="1" dirty="0"/>
              <a:t> a </a:t>
            </a:r>
            <a:r>
              <a:rPr lang="hr-HR" sz="2000" b="1" dirty="0" err="1"/>
              <a:t>mind</a:t>
            </a:r>
            <a:r>
              <a:rPr lang="hr-HR" sz="2000" b="1" dirty="0"/>
              <a:t> </a:t>
            </a:r>
            <a:r>
              <a:rPr lang="hr-HR" sz="2000" b="1" dirty="0" err="1"/>
              <a:t>map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topic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MUSIC.</a:t>
            </a:r>
            <a:br>
              <a:rPr lang="hr-HR" sz="2000" b="1" dirty="0"/>
            </a:br>
            <a:r>
              <a:rPr lang="hr-HR" sz="2000" i="1" dirty="0"/>
              <a:t>U bilježnici nacrtaj umnu mapu na temu MUSIC. </a:t>
            </a:r>
            <a:br>
              <a:rPr lang="hr-HR" sz="2000" i="1" dirty="0"/>
            </a:br>
            <a:r>
              <a:rPr lang="hr-HR" sz="2000" i="1" dirty="0"/>
              <a:t>U umnu mapu zapiši i razvrstaj pojmove i činjenice koje si naučio tijekom obrade ove lekcije.</a:t>
            </a:r>
          </a:p>
        </p:txBody>
      </p:sp>
    </p:spTree>
    <p:extLst>
      <p:ext uri="{BB962C8B-B14F-4D97-AF65-F5344CB8AC3E}">
        <p14:creationId xmlns:p14="http://schemas.microsoft.com/office/powerpoint/2010/main" val="30518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95F8E0-90FC-4FC8-8435-4906071B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CBF576-19D7-4B99-82AA-95928A62ACA0}">
  <ds:schemaRefs>
    <ds:schemaRef ds:uri="http://schemas.microsoft.com/office/2006/metadata/properties"/>
    <ds:schemaRef ds:uri="f87c038a-0f61-486c-a8ca-ffce83998b64"/>
    <ds:schemaRef ds:uri="http://purl.org/dc/elements/1.1/"/>
    <ds:schemaRef ds:uri="http://schemas.microsoft.com/office/infopath/2007/PartnerControls"/>
    <ds:schemaRef ds:uri="1ed46e35-59ec-4778-8eff-c458b38f4962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6271EDC-D3ED-4737-8FFF-A5E6D7ADC4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3962</TotalTime>
  <Words>800</Words>
  <Application>Microsoft Office PowerPoint</Application>
  <PresentationFormat>Široki zaslon</PresentationFormat>
  <Paragraphs>64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341</cp:revision>
  <dcterms:created xsi:type="dcterms:W3CDTF">2020-09-12T11:20:19Z</dcterms:created>
  <dcterms:modified xsi:type="dcterms:W3CDTF">2021-11-14T16:15:16Z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